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5"/>
  </p:notesMasterIdLst>
  <p:sldIdLst>
    <p:sldId id="280" r:id="rId5"/>
    <p:sldId id="269" r:id="rId6"/>
    <p:sldId id="265" r:id="rId7"/>
    <p:sldId id="270" r:id="rId8"/>
    <p:sldId id="272" r:id="rId9"/>
    <p:sldId id="275" r:id="rId10"/>
    <p:sldId id="276" r:id="rId11"/>
    <p:sldId id="260" r:id="rId12"/>
    <p:sldId id="277" r:id="rId13"/>
    <p:sldId id="28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8BF1"/>
    <a:srgbClr val="DCB6F6"/>
    <a:srgbClr val="F0DD80"/>
    <a:srgbClr val="F6EBB6"/>
    <a:srgbClr val="F3E9B9"/>
    <a:srgbClr val="A6A200"/>
    <a:srgbClr val="EBE600"/>
    <a:srgbClr val="EA9486"/>
    <a:srgbClr val="EA9E86"/>
    <a:srgbClr val="F3C8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651D4C-CF59-2999-3A95-8D4BC01F5F7D}" v="42" dt="2023-05-22T15:39:30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4484" autoAdjust="0"/>
  </p:normalViewPr>
  <p:slideViewPr>
    <p:cSldViewPr>
      <p:cViewPr varScale="1">
        <p:scale>
          <a:sx n="90" d="100"/>
          <a:sy n="90" d="100"/>
        </p:scale>
        <p:origin x="14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C327A-D598-4975-871E-B0222E22F157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B4F6B-4119-4489-A3DC-DA1637448C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46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4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14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0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0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92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7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89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8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92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4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9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D01C1-04BE-4996-AB3B-C87F51C2A1D7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0F8C-3D0D-4DB1-B2BD-1525EA5CE1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0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pta@barnsgreen.org.uk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moxa.com/Innovation/images/DT-diagram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387BE7-F4F7-4659-BE77-69B21B275D86}"/>
              </a:ext>
            </a:extLst>
          </p:cNvPr>
          <p:cNvSpPr txBox="1"/>
          <p:nvPr/>
        </p:nvSpPr>
        <p:spPr>
          <a:xfrm>
            <a:off x="389931" y="1080329"/>
            <a:ext cx="8001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  <a:t>Reception </a:t>
            </a:r>
          </a:p>
          <a:p>
            <a:pPr algn="ctr"/>
            <a:endParaRPr lang="en-GB" sz="8800" dirty="0">
              <a:solidFill>
                <a:schemeClr val="bg1"/>
              </a:solidFill>
              <a:latin typeface="ChalkyChuck" panose="02000603000000000000" pitchFamily="2" charset="0"/>
              <a:ea typeface="ChalkyChuck" panose="02000603000000000000" pitchFamily="2" charset="0"/>
            </a:endParaRPr>
          </a:p>
          <a:p>
            <a:pPr algn="ctr"/>
            <a:r>
              <a:rPr lang="en-GB" sz="8800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  <a:t>for Parents </a:t>
            </a:r>
          </a:p>
          <a:p>
            <a:endParaRPr lang="en-GB" dirty="0">
              <a:solidFill>
                <a:schemeClr val="bg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Sassoon Infant Rg" panose="02000503030000020003" pitchFamily="2" charset="0"/>
              <a:ea typeface="Sassoon Infant Rg" panose="02000503030000020003" pitchFamily="2" charset="0"/>
            </a:endParaRPr>
          </a:p>
        </p:txBody>
      </p:sp>
      <p:sp>
        <p:nvSpPr>
          <p:cNvPr id="3" name="Minus Sign 2">
            <a:extLst>
              <a:ext uri="{FF2B5EF4-FFF2-40B4-BE49-F238E27FC236}">
                <a16:creationId xmlns:a16="http://schemas.microsoft.com/office/drawing/2014/main" id="{867D0DE2-047A-AB10-C241-5B02CB020940}"/>
              </a:ext>
            </a:extLst>
          </p:cNvPr>
          <p:cNvSpPr/>
          <p:nvPr/>
        </p:nvSpPr>
        <p:spPr>
          <a:xfrm>
            <a:off x="1447800" y="2819400"/>
            <a:ext cx="64770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133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75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>
                <a:latin typeface="ChalkyChuck" panose="02000603000000000000" pitchFamily="2" charset="0"/>
                <a:ea typeface="ChalkyChuck" panose="02000603000000000000" pitchFamily="2" charset="0"/>
              </a:rPr>
              <a:t>Key Staff and their training</a:t>
            </a:r>
          </a:p>
        </p:txBody>
      </p:sp>
      <p:sp>
        <p:nvSpPr>
          <p:cNvPr id="2" name="AutoShape 2" descr="http://www.moxa.com/Innovation/images/DT-diagram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533401" y="2420075"/>
            <a:ext cx="3657600" cy="375549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lvl="0" algn="just">
              <a:lnSpc>
                <a:spcPct val="150000"/>
              </a:lnSpc>
              <a:defRPr/>
            </a:pP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1EEA5B-0B40-1F83-6218-C6D9FC427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253" y="5867400"/>
            <a:ext cx="972044" cy="96256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B3ABA7-2FB6-378D-AD6D-F3B1F0241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383" y="1584324"/>
            <a:ext cx="839218" cy="10863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CC1908-92DC-DE8D-A07A-40B8C45F1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897" y="2829019"/>
            <a:ext cx="824893" cy="10671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1C15C4-4A9A-E9DE-E33F-D800B524EC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254" y="2789488"/>
            <a:ext cx="862353" cy="10454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286E37-9EB7-E941-C789-7D6358C8AF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3012206"/>
            <a:ext cx="1848055" cy="6000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EBC89BB-7E69-C358-BFFA-B625581B7B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2842" y="3047987"/>
            <a:ext cx="2067285" cy="6738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F687387-48A8-9262-C631-DE0738B769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5889" y="1736009"/>
            <a:ext cx="2186197" cy="742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BA82A2-459C-4051-B186-45E2EBFE5A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2931" y="1584324"/>
            <a:ext cx="877029" cy="10863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799AF2-E180-434B-884F-16097477BA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48679" y="1774166"/>
            <a:ext cx="1939064" cy="71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87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latin typeface="ChalkyChuck" panose="02000603000000000000" pitchFamily="2" charset="0"/>
                <a:ea typeface="ChalkyChuck" panose="02000603000000000000" pitchFamily="2" charset="0"/>
              </a:rPr>
              <a:t>Learning in the Early Years</a:t>
            </a:r>
          </a:p>
        </p:txBody>
      </p:sp>
      <p:sp>
        <p:nvSpPr>
          <p:cNvPr id="2" name="AutoShape 2" descr="http://www.moxa.com/Innovation/images/DT-diagram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387BE7-F4F7-4659-BE77-69B21B275D86}"/>
              </a:ext>
            </a:extLst>
          </p:cNvPr>
          <p:cNvSpPr txBox="1"/>
          <p:nvPr/>
        </p:nvSpPr>
        <p:spPr>
          <a:xfrm>
            <a:off x="609600" y="1371600"/>
            <a:ext cx="419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  <a:t>- </a:t>
            </a:r>
            <a:r>
              <a:rPr lang="en-GB" sz="4000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  <a:t>Exciting     environment</a:t>
            </a:r>
          </a:p>
          <a:p>
            <a:r>
              <a:rPr lang="en-GB" sz="4000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  <a:t>- Child initiated activities</a:t>
            </a:r>
            <a:br>
              <a:rPr lang="en-GB" sz="4000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</a:br>
            <a:r>
              <a:rPr lang="en-GB" sz="4000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  <a:t>- Adult interaction</a:t>
            </a:r>
            <a:br>
              <a:rPr lang="en-GB" sz="4000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</a:br>
            <a:r>
              <a:rPr lang="en-GB" sz="4000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  <a:t>- Observations</a:t>
            </a:r>
            <a:br>
              <a:rPr lang="en-GB" sz="4000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</a:br>
            <a:r>
              <a:rPr lang="en-GB" sz="4000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  <a:t>- Phonics</a:t>
            </a:r>
            <a:br>
              <a:rPr lang="en-GB" sz="4000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</a:br>
            <a:r>
              <a:rPr lang="en-GB" sz="4000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  <a:t>- Play</a:t>
            </a:r>
            <a:br>
              <a:rPr lang="en-GB" sz="4000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</a:br>
            <a:endParaRPr lang="en-GB" sz="4000" dirty="0">
              <a:solidFill>
                <a:schemeClr val="bg1"/>
              </a:solidFill>
              <a:latin typeface="ChalkyChuck" panose="02000603000000000000" pitchFamily="2" charset="0"/>
              <a:ea typeface="ChalkyChuck" panose="02000603000000000000" pitchFamily="2" charset="0"/>
            </a:endParaRPr>
          </a:p>
        </p:txBody>
      </p:sp>
      <p:pic>
        <p:nvPicPr>
          <p:cNvPr id="1028" name="Picture 4" descr="May be an image of 1 person, child, sitting and indoor">
            <a:extLst>
              <a:ext uri="{FF2B5EF4-FFF2-40B4-BE49-F238E27FC236}">
                <a16:creationId xmlns:a16="http://schemas.microsoft.com/office/drawing/2014/main" id="{988D2C75-CB8D-40EB-A4B7-5F4CC7ABE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293" y="1066800"/>
            <a:ext cx="3715139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4133BD-8BD7-F765-56DC-B4870E573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253" y="5867400"/>
            <a:ext cx="972044" cy="962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550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>
                <a:latin typeface="ChalkyChuck" panose="02000603000000000000" pitchFamily="2" charset="0"/>
                <a:ea typeface="ChalkyChuck" panose="02000603000000000000" pitchFamily="2" charset="0"/>
              </a:rPr>
              <a:t>Our Learning Environment</a:t>
            </a:r>
          </a:p>
        </p:txBody>
      </p:sp>
      <p:sp>
        <p:nvSpPr>
          <p:cNvPr id="2" name="AutoShape 2" descr="http://www.moxa.com/Innovation/images/DT-diagram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533401" y="2420075"/>
            <a:ext cx="3657600" cy="375549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lvl="0" algn="just">
              <a:lnSpc>
                <a:spcPct val="150000"/>
              </a:lnSpc>
              <a:defRPr/>
            </a:pP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0B5C2A-2434-A879-36AA-C5E90D7A7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568" y="5700220"/>
            <a:ext cx="972044" cy="96256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385" y="3520336"/>
            <a:ext cx="2871788" cy="20035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01D222-576F-4FD8-9C49-F7BEEBD08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220" y="882424"/>
            <a:ext cx="4806254" cy="29765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A39DB8-460C-476E-BE56-0BDDABE9FA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00" y="922172"/>
            <a:ext cx="4003295" cy="26431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A22596-8F1C-4DA6-ACC1-87A796ECAD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0" y="3544019"/>
            <a:ext cx="3487885" cy="21709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DE3F24-D811-43A6-81A2-4831ED0F85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4735" y="3858987"/>
            <a:ext cx="2736229" cy="169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6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8300" y="533400"/>
            <a:ext cx="8229600" cy="715962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ChalkyChuck" panose="02000603000000000000" pitchFamily="2" charset="0"/>
                <a:ea typeface="ChalkyChuck" panose="02000603000000000000" pitchFamily="2" charset="0"/>
              </a:rPr>
              <a:t>A day in the life of a Reception Child</a:t>
            </a:r>
          </a:p>
        </p:txBody>
      </p:sp>
      <p:sp>
        <p:nvSpPr>
          <p:cNvPr id="2" name="AutoShape 2" descr="http://www.moxa.com/Innovation/images/DT-diagram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533401" y="2420075"/>
            <a:ext cx="3657600" cy="375549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lvl="0" algn="just">
              <a:lnSpc>
                <a:spcPct val="150000"/>
              </a:lnSpc>
              <a:defRPr/>
            </a:pP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FDE7CF-425A-4439-E204-E1771C202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253" y="5867400"/>
            <a:ext cx="972044" cy="962560"/>
          </a:xfrm>
          <a:prstGeom prst="rect">
            <a:avLst/>
          </a:prstGeom>
          <a:noFill/>
        </p:spPr>
      </p:pic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t="26692" r="10352" b="31606"/>
          <a:stretch/>
        </p:blipFill>
        <p:spPr bwMode="auto">
          <a:xfrm>
            <a:off x="3429000" y="2895600"/>
            <a:ext cx="5419311" cy="11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0" b="8947"/>
          <a:stretch/>
        </p:blipFill>
        <p:spPr bwMode="auto">
          <a:xfrm>
            <a:off x="215900" y="2869388"/>
            <a:ext cx="433153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90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>
                <a:latin typeface="ChalkyChuck" panose="02000603000000000000" pitchFamily="2" charset="0"/>
                <a:ea typeface="ChalkyChuck" panose="02000603000000000000" pitchFamily="2" charset="0"/>
              </a:rPr>
              <a:t>Induction Plan</a:t>
            </a:r>
          </a:p>
        </p:txBody>
      </p:sp>
      <p:sp>
        <p:nvSpPr>
          <p:cNvPr id="2" name="AutoShape 2" descr="http://www.moxa.com/Innovation/images/DT-diagram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533401" y="2420075"/>
            <a:ext cx="3657600" cy="375549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lvl="0" algn="just">
              <a:lnSpc>
                <a:spcPct val="150000"/>
              </a:lnSpc>
              <a:defRPr/>
            </a:pP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90C15B-7ACA-8F8E-7E0D-48E6F6F1E886}"/>
              </a:ext>
            </a:extLst>
          </p:cNvPr>
          <p:cNvSpPr txBox="1"/>
          <p:nvPr/>
        </p:nvSpPr>
        <p:spPr>
          <a:xfrm>
            <a:off x="1371600" y="1676400"/>
            <a:ext cx="46736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H</a:t>
            </a:r>
            <a:r>
              <a:rPr lang="en-GB" sz="2800" dirty="0" err="1">
                <a:solidFill>
                  <a:schemeClr val="bg1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ome</a:t>
            </a:r>
            <a:r>
              <a:rPr lang="en-GB" sz="2800" dirty="0">
                <a:solidFill>
                  <a:schemeClr val="bg1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 visits.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effectLst/>
                <a:latin typeface="Questrial" pitchFamily="2" charset="0"/>
                <a:ea typeface="Questrial" pitchFamily="2" charset="0"/>
                <a:cs typeface="Questrial" pitchFamily="2" charset="0"/>
              </a:rPr>
              <a:t> Talking to and visiting nursery/pre-school providers in order to gain an insight into your child.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Childs visit to school.</a:t>
            </a:r>
            <a:endParaRPr lang="en-GB" sz="2800" dirty="0">
              <a:solidFill>
                <a:schemeClr val="bg1"/>
              </a:solidFill>
              <a:effectLst/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Staggered start in September.</a:t>
            </a:r>
          </a:p>
          <a:p>
            <a:endParaRPr lang="en-GB" sz="2800" dirty="0">
              <a:solidFill>
                <a:schemeClr val="bg1"/>
              </a:solidFill>
              <a:ea typeface="ChalkyChuck" panose="02000603000000000000" pitchFamily="2" charset="0"/>
            </a:endParaRPr>
          </a:p>
          <a:p>
            <a:endParaRPr lang="en-GB" sz="2800" dirty="0">
              <a:solidFill>
                <a:schemeClr val="bg1"/>
              </a:solidFill>
              <a:ea typeface="ChalkyChuck" panose="02000603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39202E-495C-0345-BC2E-3C2FE7FFB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253" y="5867400"/>
            <a:ext cx="972044" cy="962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5823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>
                <a:latin typeface="ChalkyChuck"/>
                <a:ea typeface="ChalkyChuck" panose="02000603000000000000" pitchFamily="2" charset="0"/>
              </a:rPr>
              <a:t>Keeping you informed</a:t>
            </a:r>
          </a:p>
        </p:txBody>
      </p:sp>
      <p:sp>
        <p:nvSpPr>
          <p:cNvPr id="2" name="AutoShape 2" descr="http://www.moxa.com/Innovation/images/DT-diagram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533401" y="2420075"/>
            <a:ext cx="3657600" cy="375549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lvl="0" algn="just">
              <a:lnSpc>
                <a:spcPct val="150000"/>
              </a:lnSpc>
              <a:defRPr/>
            </a:pP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90C15B-7ACA-8F8E-7E0D-48E6F6F1E886}"/>
              </a:ext>
            </a:extLst>
          </p:cNvPr>
          <p:cNvSpPr txBox="1"/>
          <p:nvPr/>
        </p:nvSpPr>
        <p:spPr>
          <a:xfrm>
            <a:off x="1279146" y="1565851"/>
            <a:ext cx="640080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Website, Facebook, Seesaw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Information evenings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Parent meetings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Learning Journeys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PTA </a:t>
            </a:r>
            <a:r>
              <a:rPr lang="en-GB" sz="3600" u="sng" dirty="0">
                <a:effectLst/>
                <a:latin typeface="Questrial" pitchFamily="2" charset="0"/>
                <a:ea typeface="Arial Unicode MS"/>
                <a:cs typeface="Times New Roman" panose="02020603050405020304" pitchFamily="18" charset="0"/>
                <a:hlinkClick r:id="rId2"/>
              </a:rPr>
              <a:t>pta@barnsgreen.org.uk</a:t>
            </a:r>
            <a:endParaRPr lang="en-GB" sz="3600" b="1" dirty="0">
              <a:solidFill>
                <a:schemeClr val="bg1"/>
              </a:solidFill>
              <a:latin typeface="Questrial" pitchFamily="2" charset="0"/>
              <a:ea typeface="Questrial" pitchFamily="2" charset="0"/>
              <a:cs typeface="Questrial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chemeClr val="bg1"/>
                </a:solidFill>
                <a:latin typeface="Questrial" pitchFamily="2" charset="0"/>
                <a:ea typeface="Questrial" pitchFamily="2" charset="0"/>
                <a:cs typeface="Questrial" pitchFamily="2" charset="0"/>
              </a:rPr>
              <a:t>School newsletter</a:t>
            </a:r>
            <a:br>
              <a:rPr lang="en-GB" sz="2800" b="1" dirty="0">
                <a:latin typeface="Sassoon Infant Rg" panose="02000503030000020003" pitchFamily="2" charset="0"/>
                <a:ea typeface="Sassoon Infant Rg" panose="02000503030000020003" pitchFamily="2" charset="0"/>
              </a:rPr>
            </a:br>
            <a:endParaRPr lang="en-GB" sz="2800" dirty="0">
              <a:solidFill>
                <a:schemeClr val="bg1"/>
              </a:solidFill>
              <a:ea typeface="ChalkyChuck" panose="02000603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E44064-9D44-7766-A4C7-96D44007E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253" y="5867400"/>
            <a:ext cx="972044" cy="962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3805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latin typeface="ChalkyChuck" panose="02000603000000000000" pitchFamily="2" charset="0"/>
                <a:ea typeface="ChalkyChuck" panose="02000603000000000000" pitchFamily="2" charset="0"/>
              </a:rPr>
              <a:t>How you can help at home</a:t>
            </a:r>
          </a:p>
        </p:txBody>
      </p:sp>
      <p:sp>
        <p:nvSpPr>
          <p:cNvPr id="2" name="AutoShape 2" descr="http://www.moxa.com/Innovation/images/DT-diagram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401049" y="1767045"/>
            <a:ext cx="1997783" cy="1934655"/>
            <a:chOff x="5561027" y="1562461"/>
            <a:chExt cx="1373000" cy="1329615"/>
          </a:xfrm>
        </p:grpSpPr>
        <p:sp>
          <p:nvSpPr>
            <p:cNvPr id="66" name="Rectangle 19"/>
            <p:cNvSpPr/>
            <p:nvPr/>
          </p:nvSpPr>
          <p:spPr>
            <a:xfrm rot="21599113">
              <a:off x="5561027" y="1562461"/>
              <a:ext cx="1373000" cy="1329615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halkyChuck" panose="02000603000000000000" pitchFamily="2" charset="0"/>
                  <a:ea typeface="ChalkyChuck" panose="02000603000000000000" pitchFamily="2" charset="0"/>
                  <a:cs typeface="Arial" pitchFamily="34" charset="0"/>
                </a:rPr>
                <a:t>Spend time together talking about school</a:t>
              </a:r>
            </a:p>
          </p:txBody>
        </p:sp>
        <p:sp>
          <p:nvSpPr>
            <p:cNvPr id="68" name="Rectangle 67"/>
            <p:cNvSpPr/>
            <p:nvPr/>
          </p:nvSpPr>
          <p:spPr>
            <a:xfrm rot="21599113">
              <a:off x="5690648" y="1967201"/>
              <a:ext cx="1113968" cy="27498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 rot="21599113">
              <a:off x="6172260" y="1576712"/>
              <a:ext cx="184785" cy="186690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73" name="Oval 72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800" dirty="0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 rot="215384">
            <a:off x="3238126" y="1746015"/>
            <a:ext cx="1993663" cy="1925820"/>
            <a:chOff x="382115" y="1581122"/>
            <a:chExt cx="3885085" cy="3752878"/>
          </a:xfrm>
        </p:grpSpPr>
        <p:grpSp>
          <p:nvGrpSpPr>
            <p:cNvPr id="6" name="Group 5"/>
            <p:cNvGrpSpPr/>
            <p:nvPr/>
          </p:nvGrpSpPr>
          <p:grpSpPr>
            <a:xfrm>
              <a:off x="382115" y="1581122"/>
              <a:ext cx="3885085" cy="3752878"/>
              <a:chOff x="724759" y="4481661"/>
              <a:chExt cx="1361698" cy="1315360"/>
            </a:xfrm>
          </p:grpSpPr>
          <p:sp>
            <p:nvSpPr>
              <p:cNvPr id="24" name="Rectangle 19"/>
              <p:cNvSpPr/>
              <p:nvPr/>
            </p:nvSpPr>
            <p:spPr>
              <a:xfrm rot="21388734">
                <a:off x="724759" y="4486476"/>
                <a:ext cx="1361698" cy="1310545"/>
              </a:xfrm>
              <a:custGeom>
                <a:avLst/>
                <a:gdLst>
                  <a:gd name="connsiteX0" fmla="*/ 0 w 1339596"/>
                  <a:gd name="connsiteY0" fmla="*/ 0 h 1219200"/>
                  <a:gd name="connsiteX1" fmla="*/ 1339596 w 1339596"/>
                  <a:gd name="connsiteY1" fmla="*/ 0 h 1219200"/>
                  <a:gd name="connsiteX2" fmla="*/ 1339596 w 1339596"/>
                  <a:gd name="connsiteY2" fmla="*/ 1219200 h 1219200"/>
                  <a:gd name="connsiteX3" fmla="*/ 0 w 1339596"/>
                  <a:gd name="connsiteY3" fmla="*/ 1219200 h 1219200"/>
                  <a:gd name="connsiteX4" fmla="*/ 0 w 1339596"/>
                  <a:gd name="connsiteY4" fmla="*/ 0 h 1219200"/>
                  <a:gd name="connsiteX0" fmla="*/ 0 w 1339596"/>
                  <a:gd name="connsiteY0" fmla="*/ 11733 h 1230933"/>
                  <a:gd name="connsiteX1" fmla="*/ 1306342 w 1339596"/>
                  <a:gd name="connsiteY1" fmla="*/ 0 h 1230933"/>
                  <a:gd name="connsiteX2" fmla="*/ 1339596 w 1339596"/>
                  <a:gd name="connsiteY2" fmla="*/ 1230933 h 1230933"/>
                  <a:gd name="connsiteX3" fmla="*/ 0 w 1339596"/>
                  <a:gd name="connsiteY3" fmla="*/ 1230933 h 1230933"/>
                  <a:gd name="connsiteX4" fmla="*/ 0 w 1339596"/>
                  <a:gd name="connsiteY4" fmla="*/ 11733 h 1230933"/>
                  <a:gd name="connsiteX0" fmla="*/ 55747 w 1339596"/>
                  <a:gd name="connsiteY0" fmla="*/ 12706 h 1230933"/>
                  <a:gd name="connsiteX1" fmla="*/ 1306342 w 1339596"/>
                  <a:gd name="connsiteY1" fmla="*/ 0 h 1230933"/>
                  <a:gd name="connsiteX2" fmla="*/ 1339596 w 1339596"/>
                  <a:gd name="connsiteY2" fmla="*/ 1230933 h 1230933"/>
                  <a:gd name="connsiteX3" fmla="*/ 0 w 1339596"/>
                  <a:gd name="connsiteY3" fmla="*/ 1230933 h 1230933"/>
                  <a:gd name="connsiteX4" fmla="*/ 55747 w 1339596"/>
                  <a:gd name="connsiteY4" fmla="*/ 12706 h 1230933"/>
                  <a:gd name="connsiteX0" fmla="*/ 28195 w 1339596"/>
                  <a:gd name="connsiteY0" fmla="*/ 12225 h 1230933"/>
                  <a:gd name="connsiteX1" fmla="*/ 1306342 w 1339596"/>
                  <a:gd name="connsiteY1" fmla="*/ 0 h 1230933"/>
                  <a:gd name="connsiteX2" fmla="*/ 1339596 w 1339596"/>
                  <a:gd name="connsiteY2" fmla="*/ 1230933 h 1230933"/>
                  <a:gd name="connsiteX3" fmla="*/ 0 w 1339596"/>
                  <a:gd name="connsiteY3" fmla="*/ 1230933 h 1230933"/>
                  <a:gd name="connsiteX4" fmla="*/ 28195 w 1339596"/>
                  <a:gd name="connsiteY4" fmla="*/ 12225 h 1230933"/>
                  <a:gd name="connsiteX0" fmla="*/ 28195 w 1353846"/>
                  <a:gd name="connsiteY0" fmla="*/ 6385 h 1225093"/>
                  <a:gd name="connsiteX1" fmla="*/ 1353846 w 1353846"/>
                  <a:gd name="connsiteY1" fmla="*/ 0 h 1225093"/>
                  <a:gd name="connsiteX2" fmla="*/ 1339596 w 1353846"/>
                  <a:gd name="connsiteY2" fmla="*/ 1225093 h 1225093"/>
                  <a:gd name="connsiteX3" fmla="*/ 0 w 1353846"/>
                  <a:gd name="connsiteY3" fmla="*/ 1225093 h 1225093"/>
                  <a:gd name="connsiteX4" fmla="*/ 28195 w 1353846"/>
                  <a:gd name="connsiteY4" fmla="*/ 6385 h 1225093"/>
                  <a:gd name="connsiteX0" fmla="*/ 20681 w 1353846"/>
                  <a:gd name="connsiteY0" fmla="*/ 6253 h 1225093"/>
                  <a:gd name="connsiteX1" fmla="*/ 1353846 w 1353846"/>
                  <a:gd name="connsiteY1" fmla="*/ 0 h 1225093"/>
                  <a:gd name="connsiteX2" fmla="*/ 1339596 w 1353846"/>
                  <a:gd name="connsiteY2" fmla="*/ 1225093 h 1225093"/>
                  <a:gd name="connsiteX3" fmla="*/ 0 w 1353846"/>
                  <a:gd name="connsiteY3" fmla="*/ 1225093 h 1225093"/>
                  <a:gd name="connsiteX4" fmla="*/ 20681 w 1353846"/>
                  <a:gd name="connsiteY4" fmla="*/ 6253 h 1225093"/>
                  <a:gd name="connsiteX0" fmla="*/ 20681 w 1339596"/>
                  <a:gd name="connsiteY0" fmla="*/ 6603 h 1225443"/>
                  <a:gd name="connsiteX1" fmla="*/ 1333808 w 1339596"/>
                  <a:gd name="connsiteY1" fmla="*/ 0 h 1225443"/>
                  <a:gd name="connsiteX2" fmla="*/ 1339596 w 1339596"/>
                  <a:gd name="connsiteY2" fmla="*/ 1225443 h 1225443"/>
                  <a:gd name="connsiteX3" fmla="*/ 0 w 1339596"/>
                  <a:gd name="connsiteY3" fmla="*/ 1225443 h 1225443"/>
                  <a:gd name="connsiteX4" fmla="*/ 20681 w 1339596"/>
                  <a:gd name="connsiteY4" fmla="*/ 6603 h 1225443"/>
                  <a:gd name="connsiteX0" fmla="*/ 33205 w 1339596"/>
                  <a:gd name="connsiteY0" fmla="*/ 6822 h 1225443"/>
                  <a:gd name="connsiteX1" fmla="*/ 1333808 w 1339596"/>
                  <a:gd name="connsiteY1" fmla="*/ 0 h 1225443"/>
                  <a:gd name="connsiteX2" fmla="*/ 1339596 w 1339596"/>
                  <a:gd name="connsiteY2" fmla="*/ 1225443 h 1225443"/>
                  <a:gd name="connsiteX3" fmla="*/ 0 w 1339596"/>
                  <a:gd name="connsiteY3" fmla="*/ 1225443 h 1225443"/>
                  <a:gd name="connsiteX4" fmla="*/ 33205 w 1339596"/>
                  <a:gd name="connsiteY4" fmla="*/ 6822 h 1225443"/>
                  <a:gd name="connsiteX0" fmla="*/ 13167 w 1339596"/>
                  <a:gd name="connsiteY0" fmla="*/ 6472 h 1225443"/>
                  <a:gd name="connsiteX1" fmla="*/ 1333808 w 1339596"/>
                  <a:gd name="connsiteY1" fmla="*/ 0 h 1225443"/>
                  <a:gd name="connsiteX2" fmla="*/ 1339596 w 1339596"/>
                  <a:gd name="connsiteY2" fmla="*/ 1225443 h 1225443"/>
                  <a:gd name="connsiteX3" fmla="*/ 0 w 1339596"/>
                  <a:gd name="connsiteY3" fmla="*/ 1225443 h 1225443"/>
                  <a:gd name="connsiteX4" fmla="*/ 13167 w 1339596"/>
                  <a:gd name="connsiteY4" fmla="*/ 6472 h 1225443"/>
                  <a:gd name="connsiteX0" fmla="*/ 13167 w 1333884"/>
                  <a:gd name="connsiteY0" fmla="*/ 6472 h 1225443"/>
                  <a:gd name="connsiteX1" fmla="*/ 1333808 w 1333884"/>
                  <a:gd name="connsiteY1" fmla="*/ 0 h 1225443"/>
                  <a:gd name="connsiteX2" fmla="*/ 1302330 w 1333884"/>
                  <a:gd name="connsiteY2" fmla="*/ 1207253 h 1225443"/>
                  <a:gd name="connsiteX3" fmla="*/ 0 w 1333884"/>
                  <a:gd name="connsiteY3" fmla="*/ 1225443 h 1225443"/>
                  <a:gd name="connsiteX4" fmla="*/ 13167 w 1333884"/>
                  <a:gd name="connsiteY4" fmla="*/ 6472 h 1225443"/>
                  <a:gd name="connsiteX0" fmla="*/ 13167 w 1334211"/>
                  <a:gd name="connsiteY0" fmla="*/ 6472 h 1232826"/>
                  <a:gd name="connsiteX1" fmla="*/ 1333808 w 1334211"/>
                  <a:gd name="connsiteY1" fmla="*/ 0 h 1232826"/>
                  <a:gd name="connsiteX2" fmla="*/ 1331950 w 1334211"/>
                  <a:gd name="connsiteY2" fmla="*/ 1232826 h 1232826"/>
                  <a:gd name="connsiteX3" fmla="*/ 0 w 1334211"/>
                  <a:gd name="connsiteY3" fmla="*/ 1225443 h 1232826"/>
                  <a:gd name="connsiteX4" fmla="*/ 13167 w 1334211"/>
                  <a:gd name="connsiteY4" fmla="*/ 6472 h 1232826"/>
                  <a:gd name="connsiteX0" fmla="*/ 13167 w 1333952"/>
                  <a:gd name="connsiteY0" fmla="*/ 6472 h 1225443"/>
                  <a:gd name="connsiteX1" fmla="*/ 1333808 w 1333952"/>
                  <a:gd name="connsiteY1" fmla="*/ 0 h 1225443"/>
                  <a:gd name="connsiteX2" fmla="*/ 1319601 w 1333952"/>
                  <a:gd name="connsiteY2" fmla="*/ 1222588 h 1225443"/>
                  <a:gd name="connsiteX3" fmla="*/ 0 w 1333952"/>
                  <a:gd name="connsiteY3" fmla="*/ 1225443 h 1225443"/>
                  <a:gd name="connsiteX4" fmla="*/ 13167 w 1333952"/>
                  <a:gd name="connsiteY4" fmla="*/ 6472 h 1225443"/>
                  <a:gd name="connsiteX0" fmla="*/ 30785 w 1333952"/>
                  <a:gd name="connsiteY0" fmla="*/ 0 h 1235984"/>
                  <a:gd name="connsiteX1" fmla="*/ 1333808 w 1333952"/>
                  <a:gd name="connsiteY1" fmla="*/ 10541 h 1235984"/>
                  <a:gd name="connsiteX2" fmla="*/ 1319601 w 1333952"/>
                  <a:gd name="connsiteY2" fmla="*/ 1233129 h 1235984"/>
                  <a:gd name="connsiteX3" fmla="*/ 0 w 1333952"/>
                  <a:gd name="connsiteY3" fmla="*/ 1235984 h 1235984"/>
                  <a:gd name="connsiteX4" fmla="*/ 30785 w 1333952"/>
                  <a:gd name="connsiteY4" fmla="*/ 0 h 1235984"/>
                  <a:gd name="connsiteX0" fmla="*/ 30785 w 1319601"/>
                  <a:gd name="connsiteY0" fmla="*/ 0 h 1235984"/>
                  <a:gd name="connsiteX1" fmla="*/ 1312848 w 1319601"/>
                  <a:gd name="connsiteY1" fmla="*/ 20567 h 1235984"/>
                  <a:gd name="connsiteX2" fmla="*/ 1319601 w 1319601"/>
                  <a:gd name="connsiteY2" fmla="*/ 1233129 h 1235984"/>
                  <a:gd name="connsiteX3" fmla="*/ 0 w 1319601"/>
                  <a:gd name="connsiteY3" fmla="*/ 1235984 h 1235984"/>
                  <a:gd name="connsiteX4" fmla="*/ 30785 w 1319601"/>
                  <a:gd name="connsiteY4" fmla="*/ 0 h 1235984"/>
                  <a:gd name="connsiteX0" fmla="*/ 30785 w 1319601"/>
                  <a:gd name="connsiteY0" fmla="*/ 0 h 1258608"/>
                  <a:gd name="connsiteX1" fmla="*/ 1312848 w 1319601"/>
                  <a:gd name="connsiteY1" fmla="*/ 20567 h 1258608"/>
                  <a:gd name="connsiteX2" fmla="*/ 1319601 w 1319601"/>
                  <a:gd name="connsiteY2" fmla="*/ 1233129 h 1258608"/>
                  <a:gd name="connsiteX3" fmla="*/ 0 w 1319601"/>
                  <a:gd name="connsiteY3" fmla="*/ 1235984 h 1258608"/>
                  <a:gd name="connsiteX4" fmla="*/ 30785 w 1319601"/>
                  <a:gd name="connsiteY4" fmla="*/ 0 h 1258608"/>
                  <a:gd name="connsiteX0" fmla="*/ 31250 w 1320066"/>
                  <a:gd name="connsiteY0" fmla="*/ 0 h 1267432"/>
                  <a:gd name="connsiteX1" fmla="*/ 1313313 w 1320066"/>
                  <a:gd name="connsiteY1" fmla="*/ 20567 h 1267432"/>
                  <a:gd name="connsiteX2" fmla="*/ 1320066 w 1320066"/>
                  <a:gd name="connsiteY2" fmla="*/ 1233129 h 1267432"/>
                  <a:gd name="connsiteX3" fmla="*/ 0 w 1320066"/>
                  <a:gd name="connsiteY3" fmla="*/ 1260343 h 1267432"/>
                  <a:gd name="connsiteX4" fmla="*/ 31250 w 1320066"/>
                  <a:gd name="connsiteY4" fmla="*/ 0 h 1267432"/>
                  <a:gd name="connsiteX0" fmla="*/ 31250 w 1320066"/>
                  <a:gd name="connsiteY0" fmla="*/ 0 h 1268253"/>
                  <a:gd name="connsiteX1" fmla="*/ 1313313 w 1320066"/>
                  <a:gd name="connsiteY1" fmla="*/ 20567 h 1268253"/>
                  <a:gd name="connsiteX2" fmla="*/ 1320066 w 1320066"/>
                  <a:gd name="connsiteY2" fmla="*/ 1233129 h 1268253"/>
                  <a:gd name="connsiteX3" fmla="*/ 0 w 1320066"/>
                  <a:gd name="connsiteY3" fmla="*/ 1260343 h 1268253"/>
                  <a:gd name="connsiteX4" fmla="*/ 31250 w 1320066"/>
                  <a:gd name="connsiteY4" fmla="*/ 0 h 1268253"/>
                  <a:gd name="connsiteX0" fmla="*/ 31250 w 1320066"/>
                  <a:gd name="connsiteY0" fmla="*/ 0 h 1263844"/>
                  <a:gd name="connsiteX1" fmla="*/ 1313313 w 1320066"/>
                  <a:gd name="connsiteY1" fmla="*/ 20567 h 1263844"/>
                  <a:gd name="connsiteX2" fmla="*/ 1320066 w 1320066"/>
                  <a:gd name="connsiteY2" fmla="*/ 1233129 h 1263844"/>
                  <a:gd name="connsiteX3" fmla="*/ 0 w 1320066"/>
                  <a:gd name="connsiteY3" fmla="*/ 1260343 h 1263844"/>
                  <a:gd name="connsiteX4" fmla="*/ 31250 w 1320066"/>
                  <a:gd name="connsiteY4" fmla="*/ 0 h 1263844"/>
                  <a:gd name="connsiteX0" fmla="*/ 31250 w 1320066"/>
                  <a:gd name="connsiteY0" fmla="*/ 0 h 1263844"/>
                  <a:gd name="connsiteX1" fmla="*/ 1313313 w 1320066"/>
                  <a:gd name="connsiteY1" fmla="*/ 20567 h 1263844"/>
                  <a:gd name="connsiteX2" fmla="*/ 1320066 w 1320066"/>
                  <a:gd name="connsiteY2" fmla="*/ 1233129 h 1263844"/>
                  <a:gd name="connsiteX3" fmla="*/ 0 w 1320066"/>
                  <a:gd name="connsiteY3" fmla="*/ 1260343 h 1263844"/>
                  <a:gd name="connsiteX4" fmla="*/ 31250 w 1320066"/>
                  <a:gd name="connsiteY4" fmla="*/ 0 h 1263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0066" h="1263844">
                    <a:moveTo>
                      <a:pt x="31250" y="0"/>
                    </a:moveTo>
                    <a:lnTo>
                      <a:pt x="1313313" y="20567"/>
                    </a:lnTo>
                    <a:cubicBezTo>
                      <a:pt x="1315242" y="429048"/>
                      <a:pt x="1291435" y="859628"/>
                      <a:pt x="1320066" y="1233129"/>
                    </a:cubicBezTo>
                    <a:cubicBezTo>
                      <a:pt x="665493" y="1279400"/>
                      <a:pt x="439867" y="1259391"/>
                      <a:pt x="0" y="1260343"/>
                    </a:cubicBezTo>
                    <a:lnTo>
                      <a:pt x="3125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92D050">
                      <a:lumMod val="42000"/>
                      <a:lumOff val="58000"/>
                    </a:srgbClr>
                  </a:gs>
                  <a:gs pos="100000">
                    <a:srgbClr val="89C25A">
                      <a:lumMod val="81000"/>
                      <a:lumOff val="19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8100" dist="12700" dir="54000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45720" rIns="45720" bIns="45720"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1324832" y="4481661"/>
                <a:ext cx="184785" cy="186690"/>
                <a:chOff x="4917745" y="2235200"/>
                <a:chExt cx="2584952" cy="2489199"/>
              </a:xfrm>
              <a:effectLst>
                <a:outerShdw blurRad="50800" dist="25400" dir="8100000" algn="tr" rotWithShape="0">
                  <a:prstClr val="black">
                    <a:alpha val="45000"/>
                  </a:prstClr>
                </a:outerShdw>
              </a:effectLst>
            </p:grpSpPr>
            <p:sp>
              <p:nvSpPr>
                <p:cNvPr id="28" name="Oval 27"/>
                <p:cNvSpPr/>
                <p:nvPr/>
              </p:nvSpPr>
              <p:spPr>
                <a:xfrm>
                  <a:off x="4917745" y="2429067"/>
                  <a:ext cx="2295331" cy="2295332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>
                  <a:bevelT w="44450" h="69850"/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5484130" y="2913213"/>
                  <a:ext cx="1253454" cy="1253453"/>
                </a:xfrm>
                <a:prstGeom prst="ellipse">
                  <a:avLst/>
                </a:prstGeom>
                <a:solidFill>
                  <a:srgbClr val="00698E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5972471" y="2235200"/>
                  <a:ext cx="1530226" cy="1530226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>
                  <a:bevelT w="31750" h="69850"/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/>
                </a:p>
              </p:txBody>
            </p:sp>
          </p:grpSp>
        </p:grpSp>
        <p:sp>
          <p:nvSpPr>
            <p:cNvPr id="31" name="Rectangle 30"/>
            <p:cNvSpPr/>
            <p:nvPr/>
          </p:nvSpPr>
          <p:spPr>
            <a:xfrm rot="21372931">
              <a:off x="885901" y="2059678"/>
              <a:ext cx="3286468" cy="317877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alkyChuck" panose="02000603000000000000" pitchFamily="2" charset="0"/>
                  <a:ea typeface="ChalkyChuck" panose="02000603000000000000" pitchFamily="2" charset="0"/>
                </a:rPr>
                <a:t>Spend time together reading, telling stories and singing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9335" y="1774371"/>
            <a:ext cx="2121872" cy="1941729"/>
            <a:chOff x="3445258" y="4545927"/>
            <a:chExt cx="2121872" cy="1941729"/>
          </a:xfrm>
        </p:grpSpPr>
        <p:sp>
          <p:nvSpPr>
            <p:cNvPr id="61" name="Rectangle 19"/>
            <p:cNvSpPr/>
            <p:nvPr/>
          </p:nvSpPr>
          <p:spPr>
            <a:xfrm rot="21599113">
              <a:off x="3445258" y="4830741"/>
              <a:ext cx="2121872" cy="1656915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6EBB6"/>
                </a:gs>
                <a:gs pos="100000">
                  <a:srgbClr val="F0DD8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halkyChuck" panose="02000603000000000000" pitchFamily="2" charset="0"/>
                  <a:ea typeface="ChalkyChuck" panose="02000603000000000000" pitchFamily="2" charset="0"/>
                  <a:cs typeface="Arial" pitchFamily="34" charset="0"/>
                </a:rPr>
                <a:t>Provide opportunities for chatting, playing and interacting together</a:t>
              </a:r>
            </a:p>
          </p:txBody>
        </p:sp>
        <p:sp>
          <p:nvSpPr>
            <p:cNvPr id="62" name="Rectangle 61"/>
            <p:cNvSpPr/>
            <p:nvPr/>
          </p:nvSpPr>
          <p:spPr>
            <a:xfrm rot="21599113">
              <a:off x="3652156" y="5409185"/>
              <a:ext cx="179405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halkyChuck" panose="02000603000000000000" pitchFamily="2" charset="0"/>
                <a:ea typeface="ChalkyChuck" panose="02000603000000000000" pitchFamily="2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 rot="21599113">
              <a:off x="4430832" y="4545927"/>
              <a:ext cx="270544" cy="273334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64" name="Oval 63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 rot="21330625">
            <a:off x="4065310" y="3877767"/>
            <a:ext cx="2672103" cy="2734093"/>
            <a:chOff x="3620898" y="914400"/>
            <a:chExt cx="1993663" cy="1975239"/>
          </a:xfrm>
        </p:grpSpPr>
        <p:sp>
          <p:nvSpPr>
            <p:cNvPr id="54" name="Rectangle 19"/>
            <p:cNvSpPr/>
            <p:nvPr/>
          </p:nvSpPr>
          <p:spPr>
            <a:xfrm rot="165519">
              <a:off x="3620898" y="970869"/>
              <a:ext cx="1993663" cy="1918770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lumMod val="20000"/>
                    <a:lumOff val="80000"/>
                  </a:schemeClr>
                </a:gs>
                <a:gs pos="99000">
                  <a:schemeClr val="accent5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" dist="12700" dir="5400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tIns="45720" rIns="45720" bIns="4572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 rot="149716">
              <a:off x="3729963" y="1202895"/>
              <a:ext cx="1854567" cy="16231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halkyChuck" panose="02000603000000000000" pitchFamily="2" charset="0"/>
                  <a:ea typeface="ChalkyChuck" panose="02000603000000000000" pitchFamily="2" charset="0"/>
                </a:rPr>
                <a:t>Encourage independence – getting dressed, putting on coat and shoes, washing/ drying hands and using the toilet</a:t>
              </a: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4625642" y="914400"/>
              <a:ext cx="327358" cy="300667"/>
              <a:chOff x="4917745" y="2235200"/>
              <a:chExt cx="2584952" cy="2489199"/>
            </a:xfrm>
            <a:effectLst>
              <a:outerShdw blurRad="50800" dist="25400" dir="8100000" algn="tr" rotWithShape="0">
                <a:prstClr val="black">
                  <a:alpha val="45000"/>
                </a:prstClr>
              </a:outerShdw>
            </a:effectLst>
          </p:grpSpPr>
          <p:sp>
            <p:nvSpPr>
              <p:cNvPr id="72" name="Oval 71"/>
              <p:cNvSpPr/>
              <p:nvPr/>
            </p:nvSpPr>
            <p:spPr>
              <a:xfrm>
                <a:off x="4917745" y="2429067"/>
                <a:ext cx="2295331" cy="229533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444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484130" y="2913213"/>
                <a:ext cx="1253454" cy="125345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972471" y="2235200"/>
                <a:ext cx="1530226" cy="153022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>
                <a:bevelT w="31750" h="6985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00" dirty="0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E5BB101-7EC9-31A6-AB89-82CC404A83C9}"/>
              </a:ext>
            </a:extLst>
          </p:cNvPr>
          <p:cNvGrpSpPr/>
          <p:nvPr/>
        </p:nvGrpSpPr>
        <p:grpSpPr>
          <a:xfrm rot="244327">
            <a:off x="956226" y="4383013"/>
            <a:ext cx="1993663" cy="1925820"/>
            <a:chOff x="382115" y="1581122"/>
            <a:chExt cx="3885085" cy="375287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2DF5FD4-8C23-D19D-0B54-0D4538957726}"/>
                </a:ext>
              </a:extLst>
            </p:cNvPr>
            <p:cNvGrpSpPr/>
            <p:nvPr/>
          </p:nvGrpSpPr>
          <p:grpSpPr>
            <a:xfrm>
              <a:off x="382115" y="1581122"/>
              <a:ext cx="3885085" cy="3752878"/>
              <a:chOff x="724759" y="4481661"/>
              <a:chExt cx="1361698" cy="1315360"/>
            </a:xfrm>
          </p:grpSpPr>
          <p:sp>
            <p:nvSpPr>
              <p:cNvPr id="41" name="Rectangle 19">
                <a:extLst>
                  <a:ext uri="{FF2B5EF4-FFF2-40B4-BE49-F238E27FC236}">
                    <a16:creationId xmlns:a16="http://schemas.microsoft.com/office/drawing/2014/main" id="{C52B7017-A066-D8AC-D793-3D756BA097C6}"/>
                  </a:ext>
                </a:extLst>
              </p:cNvPr>
              <p:cNvSpPr/>
              <p:nvPr/>
            </p:nvSpPr>
            <p:spPr>
              <a:xfrm rot="21388734">
                <a:off x="724759" y="4486476"/>
                <a:ext cx="1361698" cy="1310545"/>
              </a:xfrm>
              <a:custGeom>
                <a:avLst/>
                <a:gdLst>
                  <a:gd name="connsiteX0" fmla="*/ 0 w 1339596"/>
                  <a:gd name="connsiteY0" fmla="*/ 0 h 1219200"/>
                  <a:gd name="connsiteX1" fmla="*/ 1339596 w 1339596"/>
                  <a:gd name="connsiteY1" fmla="*/ 0 h 1219200"/>
                  <a:gd name="connsiteX2" fmla="*/ 1339596 w 1339596"/>
                  <a:gd name="connsiteY2" fmla="*/ 1219200 h 1219200"/>
                  <a:gd name="connsiteX3" fmla="*/ 0 w 1339596"/>
                  <a:gd name="connsiteY3" fmla="*/ 1219200 h 1219200"/>
                  <a:gd name="connsiteX4" fmla="*/ 0 w 1339596"/>
                  <a:gd name="connsiteY4" fmla="*/ 0 h 1219200"/>
                  <a:gd name="connsiteX0" fmla="*/ 0 w 1339596"/>
                  <a:gd name="connsiteY0" fmla="*/ 11733 h 1230933"/>
                  <a:gd name="connsiteX1" fmla="*/ 1306342 w 1339596"/>
                  <a:gd name="connsiteY1" fmla="*/ 0 h 1230933"/>
                  <a:gd name="connsiteX2" fmla="*/ 1339596 w 1339596"/>
                  <a:gd name="connsiteY2" fmla="*/ 1230933 h 1230933"/>
                  <a:gd name="connsiteX3" fmla="*/ 0 w 1339596"/>
                  <a:gd name="connsiteY3" fmla="*/ 1230933 h 1230933"/>
                  <a:gd name="connsiteX4" fmla="*/ 0 w 1339596"/>
                  <a:gd name="connsiteY4" fmla="*/ 11733 h 1230933"/>
                  <a:gd name="connsiteX0" fmla="*/ 55747 w 1339596"/>
                  <a:gd name="connsiteY0" fmla="*/ 12706 h 1230933"/>
                  <a:gd name="connsiteX1" fmla="*/ 1306342 w 1339596"/>
                  <a:gd name="connsiteY1" fmla="*/ 0 h 1230933"/>
                  <a:gd name="connsiteX2" fmla="*/ 1339596 w 1339596"/>
                  <a:gd name="connsiteY2" fmla="*/ 1230933 h 1230933"/>
                  <a:gd name="connsiteX3" fmla="*/ 0 w 1339596"/>
                  <a:gd name="connsiteY3" fmla="*/ 1230933 h 1230933"/>
                  <a:gd name="connsiteX4" fmla="*/ 55747 w 1339596"/>
                  <a:gd name="connsiteY4" fmla="*/ 12706 h 1230933"/>
                  <a:gd name="connsiteX0" fmla="*/ 28195 w 1339596"/>
                  <a:gd name="connsiteY0" fmla="*/ 12225 h 1230933"/>
                  <a:gd name="connsiteX1" fmla="*/ 1306342 w 1339596"/>
                  <a:gd name="connsiteY1" fmla="*/ 0 h 1230933"/>
                  <a:gd name="connsiteX2" fmla="*/ 1339596 w 1339596"/>
                  <a:gd name="connsiteY2" fmla="*/ 1230933 h 1230933"/>
                  <a:gd name="connsiteX3" fmla="*/ 0 w 1339596"/>
                  <a:gd name="connsiteY3" fmla="*/ 1230933 h 1230933"/>
                  <a:gd name="connsiteX4" fmla="*/ 28195 w 1339596"/>
                  <a:gd name="connsiteY4" fmla="*/ 12225 h 1230933"/>
                  <a:gd name="connsiteX0" fmla="*/ 28195 w 1353846"/>
                  <a:gd name="connsiteY0" fmla="*/ 6385 h 1225093"/>
                  <a:gd name="connsiteX1" fmla="*/ 1353846 w 1353846"/>
                  <a:gd name="connsiteY1" fmla="*/ 0 h 1225093"/>
                  <a:gd name="connsiteX2" fmla="*/ 1339596 w 1353846"/>
                  <a:gd name="connsiteY2" fmla="*/ 1225093 h 1225093"/>
                  <a:gd name="connsiteX3" fmla="*/ 0 w 1353846"/>
                  <a:gd name="connsiteY3" fmla="*/ 1225093 h 1225093"/>
                  <a:gd name="connsiteX4" fmla="*/ 28195 w 1353846"/>
                  <a:gd name="connsiteY4" fmla="*/ 6385 h 1225093"/>
                  <a:gd name="connsiteX0" fmla="*/ 20681 w 1353846"/>
                  <a:gd name="connsiteY0" fmla="*/ 6253 h 1225093"/>
                  <a:gd name="connsiteX1" fmla="*/ 1353846 w 1353846"/>
                  <a:gd name="connsiteY1" fmla="*/ 0 h 1225093"/>
                  <a:gd name="connsiteX2" fmla="*/ 1339596 w 1353846"/>
                  <a:gd name="connsiteY2" fmla="*/ 1225093 h 1225093"/>
                  <a:gd name="connsiteX3" fmla="*/ 0 w 1353846"/>
                  <a:gd name="connsiteY3" fmla="*/ 1225093 h 1225093"/>
                  <a:gd name="connsiteX4" fmla="*/ 20681 w 1353846"/>
                  <a:gd name="connsiteY4" fmla="*/ 6253 h 1225093"/>
                  <a:gd name="connsiteX0" fmla="*/ 20681 w 1339596"/>
                  <a:gd name="connsiteY0" fmla="*/ 6603 h 1225443"/>
                  <a:gd name="connsiteX1" fmla="*/ 1333808 w 1339596"/>
                  <a:gd name="connsiteY1" fmla="*/ 0 h 1225443"/>
                  <a:gd name="connsiteX2" fmla="*/ 1339596 w 1339596"/>
                  <a:gd name="connsiteY2" fmla="*/ 1225443 h 1225443"/>
                  <a:gd name="connsiteX3" fmla="*/ 0 w 1339596"/>
                  <a:gd name="connsiteY3" fmla="*/ 1225443 h 1225443"/>
                  <a:gd name="connsiteX4" fmla="*/ 20681 w 1339596"/>
                  <a:gd name="connsiteY4" fmla="*/ 6603 h 1225443"/>
                  <a:gd name="connsiteX0" fmla="*/ 33205 w 1339596"/>
                  <a:gd name="connsiteY0" fmla="*/ 6822 h 1225443"/>
                  <a:gd name="connsiteX1" fmla="*/ 1333808 w 1339596"/>
                  <a:gd name="connsiteY1" fmla="*/ 0 h 1225443"/>
                  <a:gd name="connsiteX2" fmla="*/ 1339596 w 1339596"/>
                  <a:gd name="connsiteY2" fmla="*/ 1225443 h 1225443"/>
                  <a:gd name="connsiteX3" fmla="*/ 0 w 1339596"/>
                  <a:gd name="connsiteY3" fmla="*/ 1225443 h 1225443"/>
                  <a:gd name="connsiteX4" fmla="*/ 33205 w 1339596"/>
                  <a:gd name="connsiteY4" fmla="*/ 6822 h 1225443"/>
                  <a:gd name="connsiteX0" fmla="*/ 13167 w 1339596"/>
                  <a:gd name="connsiteY0" fmla="*/ 6472 h 1225443"/>
                  <a:gd name="connsiteX1" fmla="*/ 1333808 w 1339596"/>
                  <a:gd name="connsiteY1" fmla="*/ 0 h 1225443"/>
                  <a:gd name="connsiteX2" fmla="*/ 1339596 w 1339596"/>
                  <a:gd name="connsiteY2" fmla="*/ 1225443 h 1225443"/>
                  <a:gd name="connsiteX3" fmla="*/ 0 w 1339596"/>
                  <a:gd name="connsiteY3" fmla="*/ 1225443 h 1225443"/>
                  <a:gd name="connsiteX4" fmla="*/ 13167 w 1339596"/>
                  <a:gd name="connsiteY4" fmla="*/ 6472 h 1225443"/>
                  <a:gd name="connsiteX0" fmla="*/ 13167 w 1333884"/>
                  <a:gd name="connsiteY0" fmla="*/ 6472 h 1225443"/>
                  <a:gd name="connsiteX1" fmla="*/ 1333808 w 1333884"/>
                  <a:gd name="connsiteY1" fmla="*/ 0 h 1225443"/>
                  <a:gd name="connsiteX2" fmla="*/ 1302330 w 1333884"/>
                  <a:gd name="connsiteY2" fmla="*/ 1207253 h 1225443"/>
                  <a:gd name="connsiteX3" fmla="*/ 0 w 1333884"/>
                  <a:gd name="connsiteY3" fmla="*/ 1225443 h 1225443"/>
                  <a:gd name="connsiteX4" fmla="*/ 13167 w 1333884"/>
                  <a:gd name="connsiteY4" fmla="*/ 6472 h 1225443"/>
                  <a:gd name="connsiteX0" fmla="*/ 13167 w 1334211"/>
                  <a:gd name="connsiteY0" fmla="*/ 6472 h 1232826"/>
                  <a:gd name="connsiteX1" fmla="*/ 1333808 w 1334211"/>
                  <a:gd name="connsiteY1" fmla="*/ 0 h 1232826"/>
                  <a:gd name="connsiteX2" fmla="*/ 1331950 w 1334211"/>
                  <a:gd name="connsiteY2" fmla="*/ 1232826 h 1232826"/>
                  <a:gd name="connsiteX3" fmla="*/ 0 w 1334211"/>
                  <a:gd name="connsiteY3" fmla="*/ 1225443 h 1232826"/>
                  <a:gd name="connsiteX4" fmla="*/ 13167 w 1334211"/>
                  <a:gd name="connsiteY4" fmla="*/ 6472 h 1232826"/>
                  <a:gd name="connsiteX0" fmla="*/ 13167 w 1333952"/>
                  <a:gd name="connsiteY0" fmla="*/ 6472 h 1225443"/>
                  <a:gd name="connsiteX1" fmla="*/ 1333808 w 1333952"/>
                  <a:gd name="connsiteY1" fmla="*/ 0 h 1225443"/>
                  <a:gd name="connsiteX2" fmla="*/ 1319601 w 1333952"/>
                  <a:gd name="connsiteY2" fmla="*/ 1222588 h 1225443"/>
                  <a:gd name="connsiteX3" fmla="*/ 0 w 1333952"/>
                  <a:gd name="connsiteY3" fmla="*/ 1225443 h 1225443"/>
                  <a:gd name="connsiteX4" fmla="*/ 13167 w 1333952"/>
                  <a:gd name="connsiteY4" fmla="*/ 6472 h 1225443"/>
                  <a:gd name="connsiteX0" fmla="*/ 30785 w 1333952"/>
                  <a:gd name="connsiteY0" fmla="*/ 0 h 1235984"/>
                  <a:gd name="connsiteX1" fmla="*/ 1333808 w 1333952"/>
                  <a:gd name="connsiteY1" fmla="*/ 10541 h 1235984"/>
                  <a:gd name="connsiteX2" fmla="*/ 1319601 w 1333952"/>
                  <a:gd name="connsiteY2" fmla="*/ 1233129 h 1235984"/>
                  <a:gd name="connsiteX3" fmla="*/ 0 w 1333952"/>
                  <a:gd name="connsiteY3" fmla="*/ 1235984 h 1235984"/>
                  <a:gd name="connsiteX4" fmla="*/ 30785 w 1333952"/>
                  <a:gd name="connsiteY4" fmla="*/ 0 h 1235984"/>
                  <a:gd name="connsiteX0" fmla="*/ 30785 w 1319601"/>
                  <a:gd name="connsiteY0" fmla="*/ 0 h 1235984"/>
                  <a:gd name="connsiteX1" fmla="*/ 1312848 w 1319601"/>
                  <a:gd name="connsiteY1" fmla="*/ 20567 h 1235984"/>
                  <a:gd name="connsiteX2" fmla="*/ 1319601 w 1319601"/>
                  <a:gd name="connsiteY2" fmla="*/ 1233129 h 1235984"/>
                  <a:gd name="connsiteX3" fmla="*/ 0 w 1319601"/>
                  <a:gd name="connsiteY3" fmla="*/ 1235984 h 1235984"/>
                  <a:gd name="connsiteX4" fmla="*/ 30785 w 1319601"/>
                  <a:gd name="connsiteY4" fmla="*/ 0 h 1235984"/>
                  <a:gd name="connsiteX0" fmla="*/ 30785 w 1319601"/>
                  <a:gd name="connsiteY0" fmla="*/ 0 h 1258608"/>
                  <a:gd name="connsiteX1" fmla="*/ 1312848 w 1319601"/>
                  <a:gd name="connsiteY1" fmla="*/ 20567 h 1258608"/>
                  <a:gd name="connsiteX2" fmla="*/ 1319601 w 1319601"/>
                  <a:gd name="connsiteY2" fmla="*/ 1233129 h 1258608"/>
                  <a:gd name="connsiteX3" fmla="*/ 0 w 1319601"/>
                  <a:gd name="connsiteY3" fmla="*/ 1235984 h 1258608"/>
                  <a:gd name="connsiteX4" fmla="*/ 30785 w 1319601"/>
                  <a:gd name="connsiteY4" fmla="*/ 0 h 1258608"/>
                  <a:gd name="connsiteX0" fmla="*/ 31250 w 1320066"/>
                  <a:gd name="connsiteY0" fmla="*/ 0 h 1267432"/>
                  <a:gd name="connsiteX1" fmla="*/ 1313313 w 1320066"/>
                  <a:gd name="connsiteY1" fmla="*/ 20567 h 1267432"/>
                  <a:gd name="connsiteX2" fmla="*/ 1320066 w 1320066"/>
                  <a:gd name="connsiteY2" fmla="*/ 1233129 h 1267432"/>
                  <a:gd name="connsiteX3" fmla="*/ 0 w 1320066"/>
                  <a:gd name="connsiteY3" fmla="*/ 1260343 h 1267432"/>
                  <a:gd name="connsiteX4" fmla="*/ 31250 w 1320066"/>
                  <a:gd name="connsiteY4" fmla="*/ 0 h 1267432"/>
                  <a:gd name="connsiteX0" fmla="*/ 31250 w 1320066"/>
                  <a:gd name="connsiteY0" fmla="*/ 0 h 1268253"/>
                  <a:gd name="connsiteX1" fmla="*/ 1313313 w 1320066"/>
                  <a:gd name="connsiteY1" fmla="*/ 20567 h 1268253"/>
                  <a:gd name="connsiteX2" fmla="*/ 1320066 w 1320066"/>
                  <a:gd name="connsiteY2" fmla="*/ 1233129 h 1268253"/>
                  <a:gd name="connsiteX3" fmla="*/ 0 w 1320066"/>
                  <a:gd name="connsiteY3" fmla="*/ 1260343 h 1268253"/>
                  <a:gd name="connsiteX4" fmla="*/ 31250 w 1320066"/>
                  <a:gd name="connsiteY4" fmla="*/ 0 h 1268253"/>
                  <a:gd name="connsiteX0" fmla="*/ 31250 w 1320066"/>
                  <a:gd name="connsiteY0" fmla="*/ 0 h 1263844"/>
                  <a:gd name="connsiteX1" fmla="*/ 1313313 w 1320066"/>
                  <a:gd name="connsiteY1" fmla="*/ 20567 h 1263844"/>
                  <a:gd name="connsiteX2" fmla="*/ 1320066 w 1320066"/>
                  <a:gd name="connsiteY2" fmla="*/ 1233129 h 1263844"/>
                  <a:gd name="connsiteX3" fmla="*/ 0 w 1320066"/>
                  <a:gd name="connsiteY3" fmla="*/ 1260343 h 1263844"/>
                  <a:gd name="connsiteX4" fmla="*/ 31250 w 1320066"/>
                  <a:gd name="connsiteY4" fmla="*/ 0 h 1263844"/>
                  <a:gd name="connsiteX0" fmla="*/ 31250 w 1320066"/>
                  <a:gd name="connsiteY0" fmla="*/ 0 h 1263844"/>
                  <a:gd name="connsiteX1" fmla="*/ 1313313 w 1320066"/>
                  <a:gd name="connsiteY1" fmla="*/ 20567 h 1263844"/>
                  <a:gd name="connsiteX2" fmla="*/ 1320066 w 1320066"/>
                  <a:gd name="connsiteY2" fmla="*/ 1233129 h 1263844"/>
                  <a:gd name="connsiteX3" fmla="*/ 0 w 1320066"/>
                  <a:gd name="connsiteY3" fmla="*/ 1260343 h 1263844"/>
                  <a:gd name="connsiteX4" fmla="*/ 31250 w 1320066"/>
                  <a:gd name="connsiteY4" fmla="*/ 0 h 1263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0066" h="1263844">
                    <a:moveTo>
                      <a:pt x="31250" y="0"/>
                    </a:moveTo>
                    <a:lnTo>
                      <a:pt x="1313313" y="20567"/>
                    </a:lnTo>
                    <a:cubicBezTo>
                      <a:pt x="1315242" y="429048"/>
                      <a:pt x="1291435" y="859628"/>
                      <a:pt x="1320066" y="1233129"/>
                    </a:cubicBezTo>
                    <a:cubicBezTo>
                      <a:pt x="665493" y="1279400"/>
                      <a:pt x="439867" y="1259391"/>
                      <a:pt x="0" y="1260343"/>
                    </a:cubicBezTo>
                    <a:lnTo>
                      <a:pt x="3125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92D050">
                      <a:lumMod val="42000"/>
                      <a:lumOff val="58000"/>
                    </a:srgbClr>
                  </a:gs>
                  <a:gs pos="100000">
                    <a:srgbClr val="89C25A">
                      <a:lumMod val="81000"/>
                      <a:lumOff val="19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8100" dist="12700" dir="54000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45720" rIns="45720" bIns="45720"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ChalkyChuck" panose="02000603000000000000" pitchFamily="2" charset="0"/>
                    <a:ea typeface="ChalkyChuck" panose="02000603000000000000" pitchFamily="2" charset="0"/>
                    <a:cs typeface="Arial" pitchFamily="34" charset="0"/>
                  </a:rPr>
                  <a:t>Play games that involve turn taking</a:t>
                </a: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5796BBB-DA29-A25C-AF2C-D722BF837997}"/>
                  </a:ext>
                </a:extLst>
              </p:cNvPr>
              <p:cNvGrpSpPr/>
              <p:nvPr/>
            </p:nvGrpSpPr>
            <p:grpSpPr>
              <a:xfrm>
                <a:off x="1324832" y="4481661"/>
                <a:ext cx="184785" cy="186690"/>
                <a:chOff x="4917745" y="2235200"/>
                <a:chExt cx="2584952" cy="2489199"/>
              </a:xfrm>
              <a:effectLst>
                <a:outerShdw blurRad="50800" dist="25400" dir="8100000" algn="tr" rotWithShape="0">
                  <a:prstClr val="black">
                    <a:alpha val="45000"/>
                  </a:prstClr>
                </a:outerShdw>
              </a:effectLst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3C11374E-0F9C-0992-09CE-268FFDF6DD44}"/>
                    </a:ext>
                  </a:extLst>
                </p:cNvPr>
                <p:cNvSpPr/>
                <p:nvPr/>
              </p:nvSpPr>
              <p:spPr>
                <a:xfrm>
                  <a:off x="4917745" y="2429067"/>
                  <a:ext cx="2295331" cy="2295332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>
                  <a:bevelT w="44450" h="69850"/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91FD0F66-C4D1-D155-57EC-BA72BA7EFEE5}"/>
                    </a:ext>
                  </a:extLst>
                </p:cNvPr>
                <p:cNvSpPr/>
                <p:nvPr/>
              </p:nvSpPr>
              <p:spPr>
                <a:xfrm>
                  <a:off x="5484130" y="2913213"/>
                  <a:ext cx="1253454" cy="1253453"/>
                </a:xfrm>
                <a:prstGeom prst="ellipse">
                  <a:avLst/>
                </a:prstGeom>
                <a:solidFill>
                  <a:srgbClr val="00698E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D2E03C7E-65EA-2EFF-4DB5-6147CEA4FF51}"/>
                    </a:ext>
                  </a:extLst>
                </p:cNvPr>
                <p:cNvSpPr/>
                <p:nvPr/>
              </p:nvSpPr>
              <p:spPr>
                <a:xfrm>
                  <a:off x="5972471" y="2235200"/>
                  <a:ext cx="1530226" cy="1530226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>
                  <a:bevelT w="31750" h="69850"/>
                </a:sp3d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00" dirty="0"/>
                </a:p>
              </p:txBody>
            </p:sp>
          </p:grp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4D7A374-7E76-5E93-26E5-15D6992B0513}"/>
                </a:ext>
              </a:extLst>
            </p:cNvPr>
            <p:cNvSpPr/>
            <p:nvPr/>
          </p:nvSpPr>
          <p:spPr>
            <a:xfrm rot="21372931">
              <a:off x="879453" y="2861439"/>
              <a:ext cx="3158634" cy="77970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halkyChuck" panose="02000603000000000000" pitchFamily="2" charset="0"/>
                <a:ea typeface="ChalkyChuck" panose="02000603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211D7A4-007A-E85A-ACC9-30D74E2AB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253" y="5867400"/>
            <a:ext cx="972044" cy="962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2233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1" y="189935"/>
            <a:ext cx="8229600" cy="496425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ChalkyChuck" panose="02000603000000000000" pitchFamily="2" charset="0"/>
                <a:ea typeface="ChalkyChuck" panose="02000603000000000000" pitchFamily="2" charset="0"/>
              </a:rPr>
              <a:t>Thank you for attending</a:t>
            </a:r>
          </a:p>
        </p:txBody>
      </p:sp>
      <p:sp>
        <p:nvSpPr>
          <p:cNvPr id="2" name="AutoShape 2" descr="http://www.moxa.com/Innovation/images/DT-diagram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533401" y="2420075"/>
            <a:ext cx="3657600" cy="375549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lvl="0" algn="just">
              <a:lnSpc>
                <a:spcPct val="150000"/>
              </a:lnSpc>
              <a:defRPr/>
            </a:pP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90C15B-7ACA-8F8E-7E0D-48E6F6F1E886}"/>
              </a:ext>
            </a:extLst>
          </p:cNvPr>
          <p:cNvSpPr txBox="1"/>
          <p:nvPr/>
        </p:nvSpPr>
        <p:spPr>
          <a:xfrm>
            <a:off x="2003183" y="2573213"/>
            <a:ext cx="52900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ChalkyChuck" panose="02000603000000000000" pitchFamily="2" charset="0"/>
                <a:ea typeface="ChalkyChuck" panose="02000603000000000000" pitchFamily="2" charset="0"/>
              </a:rPr>
              <a:t>Do you have any 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06EFE2-809E-1CD5-9347-A112E2FA1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253" y="5867400"/>
            <a:ext cx="972044" cy="962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7542867"/>
      </p:ext>
    </p:extLst>
  </p:cSld>
  <p:clrMapOvr>
    <a:masterClrMapping/>
  </p:clrMapOvr>
</p:sld>
</file>

<file path=ppt/theme/theme1.xml><?xml version="1.0" encoding="utf-8"?>
<a:theme xmlns:a="http://schemas.openxmlformats.org/drawingml/2006/main" name="SH_radial_light_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D2C863F030BD43A5A87E99D48DD0C8" ma:contentTypeVersion="15" ma:contentTypeDescription="Create a new document." ma:contentTypeScope="" ma:versionID="bc4ea0fb6dd46091955d97f1c272455f">
  <xsd:schema xmlns:xsd="http://www.w3.org/2001/XMLSchema" xmlns:xs="http://www.w3.org/2001/XMLSchema" xmlns:p="http://schemas.microsoft.com/office/2006/metadata/properties" xmlns:ns3="9d6367b5-333f-4f74-a58d-bf7048e018ad" xmlns:ns4="9c204a66-3da4-4dc7-9041-5241bb28838e" targetNamespace="http://schemas.microsoft.com/office/2006/metadata/properties" ma:root="true" ma:fieldsID="f4ce009918b813641ee5e2f82b9fa281" ns3:_="" ns4:_="">
    <xsd:import namespace="9d6367b5-333f-4f74-a58d-bf7048e018ad"/>
    <xsd:import namespace="9c204a66-3da4-4dc7-9041-5241bb2883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6367b5-333f-4f74-a58d-bf7048e018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04a66-3da4-4dc7-9041-5241bb28838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d6367b5-333f-4f74-a58d-bf7048e018ad" xsi:nil="true"/>
  </documentManagement>
</p:properties>
</file>

<file path=customXml/itemProps1.xml><?xml version="1.0" encoding="utf-8"?>
<ds:datastoreItem xmlns:ds="http://schemas.openxmlformats.org/officeDocument/2006/customXml" ds:itemID="{368550DD-E16D-4B29-97DE-6C73E1CE60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6367b5-333f-4f74-a58d-bf7048e018ad"/>
    <ds:schemaRef ds:uri="9c204a66-3da4-4dc7-9041-5241bb2883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CF0F0C-FB11-4FE4-A5C7-709DE921E6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E0B484-7A75-4C42-BA8A-E0E8E9FC7106}">
  <ds:schemaRefs>
    <ds:schemaRef ds:uri="9c204a66-3da4-4dc7-9041-5241bb28838e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9d6367b5-333f-4f74-a58d-bf7048e018ad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172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Unicode MS</vt:lpstr>
      <vt:lpstr>Calibri</vt:lpstr>
      <vt:lpstr>ChalkyChuck</vt:lpstr>
      <vt:lpstr>Comic Sans MS</vt:lpstr>
      <vt:lpstr>Questrial</vt:lpstr>
      <vt:lpstr>Sassoon Infant Rg</vt:lpstr>
      <vt:lpstr>Times New Roman</vt:lpstr>
      <vt:lpstr>SH_radial_light_grey</vt:lpstr>
      <vt:lpstr>PowerPoint Presentation</vt:lpstr>
      <vt:lpstr>Key Staff and their training</vt:lpstr>
      <vt:lpstr>Learning in the Early Years</vt:lpstr>
      <vt:lpstr>Our Learning Environment</vt:lpstr>
      <vt:lpstr>A day in the life of a Reception Child</vt:lpstr>
      <vt:lpstr>Induction Plan</vt:lpstr>
      <vt:lpstr>Keeping you informed</vt:lpstr>
      <vt:lpstr>How you can help at home</vt:lpstr>
      <vt:lpstr>Thank you for attending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30</cp:revision>
  <dcterms:created xsi:type="dcterms:W3CDTF">2014-03-17T17:26:49Z</dcterms:created>
  <dcterms:modified xsi:type="dcterms:W3CDTF">2025-03-13T14:02:27Z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0x01010013D2C863F030BD43A5A87E99D48DD0C8</vt:lpwstr>
  </property>
</Properties>
</file>